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F28BFC4-1F19-473A-80F4-A095A88E4C3B}" type="datetimeFigureOut">
              <a:rPr lang="en-GB" smtClean="0"/>
              <a:pPr/>
              <a:t>23/03/2012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1B1B427-EB02-4DA8-8F8D-3F98E9EEA6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BFC4-1F19-473A-80F4-A095A88E4C3B}" type="datetimeFigureOut">
              <a:rPr lang="en-GB" smtClean="0"/>
              <a:pPr/>
              <a:t>23/03/2012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B427-EB02-4DA8-8F8D-3F98E9EEA6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BFC4-1F19-473A-80F4-A095A88E4C3B}" type="datetimeFigureOut">
              <a:rPr lang="en-GB" smtClean="0"/>
              <a:pPr/>
              <a:t>23/03/2012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B427-EB02-4DA8-8F8D-3F98E9EEA6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F28BFC4-1F19-473A-80F4-A095A88E4C3B}" type="datetimeFigureOut">
              <a:rPr lang="en-GB" smtClean="0"/>
              <a:pPr/>
              <a:t>23/03/2012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B427-EB02-4DA8-8F8D-3F98E9EEA6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F28BFC4-1F19-473A-80F4-A095A88E4C3B}" type="datetimeFigureOut">
              <a:rPr lang="en-GB" smtClean="0"/>
              <a:pPr/>
              <a:t>23/03/2012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1B1B427-EB02-4DA8-8F8D-3F98E9EEA69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F28BFC4-1F19-473A-80F4-A095A88E4C3B}" type="datetimeFigureOut">
              <a:rPr lang="en-GB" smtClean="0"/>
              <a:pPr/>
              <a:t>23/03/2012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1B1B427-EB02-4DA8-8F8D-3F98E9EEA6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F28BFC4-1F19-473A-80F4-A095A88E4C3B}" type="datetimeFigureOut">
              <a:rPr lang="en-GB" smtClean="0"/>
              <a:pPr/>
              <a:t>23/03/2012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1B1B427-EB02-4DA8-8F8D-3F98E9EEA6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BFC4-1F19-473A-80F4-A095A88E4C3B}" type="datetimeFigureOut">
              <a:rPr lang="en-GB" smtClean="0"/>
              <a:pPr/>
              <a:t>23/03/2012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B427-EB02-4DA8-8F8D-3F98E9EEA6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F28BFC4-1F19-473A-80F4-A095A88E4C3B}" type="datetimeFigureOut">
              <a:rPr lang="en-GB" smtClean="0"/>
              <a:pPr/>
              <a:t>23/03/2012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1B1B427-EB02-4DA8-8F8D-3F98E9EEA6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F28BFC4-1F19-473A-80F4-A095A88E4C3B}" type="datetimeFigureOut">
              <a:rPr lang="en-GB" smtClean="0"/>
              <a:pPr/>
              <a:t>23/03/2012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1B1B427-EB02-4DA8-8F8D-3F98E9EEA6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F28BFC4-1F19-473A-80F4-A095A88E4C3B}" type="datetimeFigureOut">
              <a:rPr lang="en-GB" smtClean="0"/>
              <a:pPr/>
              <a:t>23/03/2012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1B1B427-EB02-4DA8-8F8D-3F98E9EEA6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F28BFC4-1F19-473A-80F4-A095A88E4C3B}" type="datetimeFigureOut">
              <a:rPr lang="en-GB" smtClean="0"/>
              <a:pPr/>
              <a:t>23/03/2012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1B1B427-EB02-4DA8-8F8D-3F98E9EEA69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279928" cy="186062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Creating resources for the development of reading skills in Polish at </a:t>
            </a:r>
            <a:r>
              <a:rPr lang="en-GB" i="1" dirty="0" err="1" smtClean="0"/>
              <a:t>ab</a:t>
            </a:r>
            <a:r>
              <a:rPr lang="en-GB" i="1" dirty="0" smtClean="0"/>
              <a:t> initio </a:t>
            </a:r>
            <a:r>
              <a:rPr lang="en-GB" dirty="0" smtClean="0"/>
              <a:t>level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708920"/>
            <a:ext cx="8062912" cy="1752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Marta </a:t>
            </a:r>
            <a:r>
              <a:rPr lang="en-GB" dirty="0" err="1" smtClean="0"/>
              <a:t>Becquet</a:t>
            </a:r>
            <a:r>
              <a:rPr lang="en-GB" dirty="0" smtClean="0"/>
              <a:t>, </a:t>
            </a:r>
          </a:p>
          <a:p>
            <a:r>
              <a:rPr lang="en-GB" dirty="0" smtClean="0"/>
              <a:t>School of Modern Languages</a:t>
            </a:r>
            <a:endParaRPr lang="pl-PL" smtClean="0"/>
          </a:p>
          <a:p>
            <a:r>
              <a:rPr lang="en-GB" smtClean="0"/>
              <a:t> </a:t>
            </a:r>
            <a:r>
              <a:rPr lang="en-GB" dirty="0" smtClean="0"/>
              <a:t>and Cultures, </a:t>
            </a:r>
          </a:p>
          <a:p>
            <a:r>
              <a:rPr lang="en-GB" dirty="0" smtClean="0"/>
              <a:t>University of Glasgow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Language of graded readers</a:t>
            </a:r>
            <a:br>
              <a:rPr lang="en-GB" dirty="0" smtClean="0"/>
            </a:br>
            <a:r>
              <a:rPr lang="en-GB" dirty="0" smtClean="0"/>
              <a:t>Illustrations and glossing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128792" cy="5124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Literature and graded readers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2554304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In what ways can literary texts be adapted for students at beginners level?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 Which literary texts may be used for such adaptations?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Polish graded reader?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3363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3362400" cy="45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Polish graded reader?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019915" cy="5114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So, what 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Do graded readers enough help to be introduced into the learning process?</a:t>
            </a:r>
          </a:p>
          <a:p>
            <a:r>
              <a:rPr lang="en-GB" dirty="0" smtClean="0"/>
              <a:t>Which of the general guidelines for creating graded readers could be the most beneficial for learners of Polish?</a:t>
            </a:r>
            <a:endParaRPr lang="pl-PL" dirty="0" smtClean="0"/>
          </a:p>
          <a:p>
            <a:r>
              <a:rPr lang="pl-PL" dirty="0" smtClean="0"/>
              <a:t>What are the most important features of the text that make it approachable for beginners?</a:t>
            </a:r>
          </a:p>
          <a:p>
            <a:r>
              <a:rPr lang="pl-PL" dirty="0" smtClean="0"/>
              <a:t>Are students interested at all in reading such adaptations?</a:t>
            </a:r>
            <a:endParaRPr lang="en-GB" dirty="0" smtClean="0"/>
          </a:p>
          <a:p>
            <a:r>
              <a:rPr lang="en-GB" dirty="0" smtClean="0"/>
              <a:t>Which literary texts could be used for adaptation?  </a:t>
            </a:r>
          </a:p>
          <a:p>
            <a:r>
              <a:rPr lang="en-GB" dirty="0" smtClean="0"/>
              <a:t>In what ways does the fall of communism influence Polish discussion of the literary canon?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32403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dirty="0" smtClean="0"/>
              <a:t>Thank you for your attention!</a:t>
            </a:r>
            <a:br>
              <a:rPr lang="en-GB" dirty="0" smtClean="0"/>
            </a:br>
            <a:r>
              <a:rPr lang="en-GB" dirty="0" err="1" smtClean="0"/>
              <a:t>Dzi</a:t>
            </a:r>
            <a:r>
              <a:rPr lang="pl-PL" dirty="0" smtClean="0"/>
              <a:t>ękuję za uwagę!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Texts in SL 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Autofit/>
          </a:bodyPr>
          <a:lstStyle/>
          <a:p>
            <a:r>
              <a:rPr lang="en-GB" sz="2300" dirty="0" err="1" smtClean="0"/>
              <a:t>Teksty</a:t>
            </a:r>
            <a:r>
              <a:rPr lang="en-GB" sz="2300" dirty="0" smtClean="0"/>
              <a:t> </a:t>
            </a:r>
            <a:r>
              <a:rPr lang="en-GB" sz="2300" dirty="0" err="1" smtClean="0"/>
              <a:t>prymarne</a:t>
            </a:r>
            <a:r>
              <a:rPr lang="en-GB" sz="2300" dirty="0" smtClean="0"/>
              <a:t> </a:t>
            </a:r>
            <a:r>
              <a:rPr lang="en-GB" sz="2300" dirty="0" smtClean="0">
                <a:solidFill>
                  <a:schemeClr val="accent1"/>
                </a:solidFill>
              </a:rPr>
              <a:t>(original texts) </a:t>
            </a:r>
            <a:r>
              <a:rPr lang="en-GB" sz="2300" dirty="0" smtClean="0"/>
              <a:t>to </a:t>
            </a:r>
            <a:r>
              <a:rPr lang="en-GB" sz="2300" dirty="0" err="1" smtClean="0"/>
              <a:t>teksty</a:t>
            </a:r>
            <a:r>
              <a:rPr lang="en-GB" sz="2300" dirty="0" smtClean="0"/>
              <a:t> </a:t>
            </a:r>
            <a:r>
              <a:rPr lang="en-GB" sz="2300" dirty="0" err="1" smtClean="0"/>
              <a:t>autentyczne</a:t>
            </a:r>
            <a:r>
              <a:rPr lang="en-GB" sz="2300" dirty="0" smtClean="0"/>
              <a:t>, </a:t>
            </a:r>
            <a:r>
              <a:rPr lang="en-GB" sz="2300" dirty="0" err="1" smtClean="0"/>
              <a:t>nie</a:t>
            </a:r>
            <a:r>
              <a:rPr lang="en-GB" sz="2300" dirty="0" smtClean="0"/>
              <a:t> s</a:t>
            </a:r>
            <a:r>
              <a:rPr lang="pl-PL" sz="2300" dirty="0" smtClean="0"/>
              <a:t>ą przeznaczone dla celów dydaktycznych;</a:t>
            </a:r>
          </a:p>
          <a:p>
            <a:r>
              <a:rPr lang="pl-PL" sz="2300" dirty="0" smtClean="0"/>
              <a:t>teksty adaptowane </a:t>
            </a:r>
            <a:r>
              <a:rPr lang="pl-PL" sz="2300" dirty="0" smtClean="0">
                <a:solidFill>
                  <a:schemeClr val="accent1"/>
                </a:solidFill>
              </a:rPr>
              <a:t>(simplified</a:t>
            </a:r>
            <a:r>
              <a:rPr lang="en-GB" sz="2300" dirty="0" smtClean="0">
                <a:solidFill>
                  <a:schemeClr val="accent1"/>
                </a:solidFill>
              </a:rPr>
              <a:t>/adapted</a:t>
            </a:r>
            <a:r>
              <a:rPr lang="pl-PL" sz="2300" dirty="0" smtClean="0">
                <a:solidFill>
                  <a:schemeClr val="accent1"/>
                </a:solidFill>
              </a:rPr>
              <a:t> texts)</a:t>
            </a:r>
            <a:r>
              <a:rPr lang="pl-PL" sz="2300" dirty="0" smtClean="0"/>
              <a:t>są przystosowane przez uproszczenie i zredukowanie leksyki oraz trudniejszych struktur składniowych i gramatycznych;</a:t>
            </a:r>
          </a:p>
          <a:p>
            <a:r>
              <a:rPr lang="pl-PL" sz="2300" dirty="0" smtClean="0"/>
              <a:t>teksty sekundarne </a:t>
            </a:r>
            <a:r>
              <a:rPr lang="pl-PL" sz="2300" dirty="0" smtClean="0">
                <a:solidFill>
                  <a:schemeClr val="accent1"/>
                </a:solidFill>
              </a:rPr>
              <a:t>(prepared texts) </a:t>
            </a:r>
            <a:r>
              <a:rPr lang="pl-PL" sz="2300" dirty="0" smtClean="0"/>
              <a:t>są preparowane, opracowywane specjalnie dla celów dydaktycznych; służą do zilustrowania zjawisk gramatycznych, zaprezentowania nowych jednostek leksykalnych lub przekazania pewnych wiadomości realioznawczych.</a:t>
            </a:r>
          </a:p>
          <a:p>
            <a:pPr>
              <a:buNone/>
            </a:pPr>
            <a:r>
              <a:rPr lang="pl-PL" sz="2300" dirty="0" smtClean="0"/>
              <a:t>(Kozłowski, 1991: 14-15)     </a:t>
            </a:r>
            <a:endParaRPr lang="en-GB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Simplified texts in SL 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adaptacja </a:t>
            </a:r>
            <a:r>
              <a:rPr lang="pl-PL" i="1" dirty="0" smtClean="0"/>
              <a:t>sensu stricto</a:t>
            </a:r>
            <a:r>
              <a:rPr lang="pl-PL" dirty="0" smtClean="0"/>
              <a:t>:</a:t>
            </a:r>
            <a:endParaRPr lang="pl-PL" i="1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adaptacja eliminująca </a:t>
            </a:r>
            <a:r>
              <a:rPr lang="pl-PL" dirty="0" smtClean="0">
                <a:solidFill>
                  <a:schemeClr val="accent1"/>
                </a:solidFill>
              </a:rPr>
              <a:t>(simplification by elimination)</a:t>
            </a:r>
            <a:r>
              <a:rPr lang="pl-PL" dirty="0" smtClean="0"/>
              <a:t>,</a:t>
            </a:r>
            <a:endParaRPr lang="pl-PL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adaptacja modyfikująca </a:t>
            </a:r>
            <a:r>
              <a:rPr lang="pl-PL" dirty="0" smtClean="0">
                <a:solidFill>
                  <a:schemeClr val="accent1"/>
                </a:solidFill>
              </a:rPr>
              <a:t>(simplification by modification)</a:t>
            </a:r>
            <a:r>
              <a:rPr lang="pl-PL" dirty="0" smtClean="0"/>
              <a:t>;</a:t>
            </a:r>
            <a:endParaRPr lang="pl-PL" dirty="0" smtClean="0">
              <a:solidFill>
                <a:schemeClr val="accent1"/>
              </a:solidFill>
            </a:endParaRPr>
          </a:p>
          <a:p>
            <a:r>
              <a:rPr lang="pl-PL" dirty="0" smtClean="0"/>
              <a:t>adaptacja </a:t>
            </a:r>
            <a:r>
              <a:rPr lang="pl-PL" i="1" dirty="0" smtClean="0"/>
              <a:t>sensu largo</a:t>
            </a:r>
            <a:r>
              <a:rPr lang="pl-PL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adaptacja selektywna </a:t>
            </a:r>
            <a:r>
              <a:rPr lang="pl-PL" dirty="0" smtClean="0">
                <a:solidFill>
                  <a:srgbClr val="92D050"/>
                </a:solidFill>
              </a:rPr>
              <a:t>(selective simplification)</a:t>
            </a:r>
            <a:r>
              <a:rPr lang="pl-PL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adaptacja komplementarna </a:t>
            </a:r>
            <a:r>
              <a:rPr lang="pl-PL" dirty="0" smtClean="0">
                <a:solidFill>
                  <a:srgbClr val="92D050"/>
                </a:solidFill>
              </a:rPr>
              <a:t>(complimentary simplification)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dirty="0" smtClean="0"/>
              <a:t>(Kozłowski, 1991:31-32)</a:t>
            </a:r>
          </a:p>
          <a:p>
            <a:pPr>
              <a:buFont typeface="Arial" pitchFamily="34" charset="0"/>
              <a:buChar char="•"/>
            </a:pPr>
            <a:endParaRPr lang="pl-PL" i="1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19256" cy="1001266"/>
          </a:xfrm>
        </p:spPr>
        <p:txBody>
          <a:bodyPr/>
          <a:lstStyle/>
          <a:p>
            <a:pPr algn="ctr"/>
            <a:r>
              <a:rPr lang="en-GB" dirty="0" smtClean="0"/>
              <a:t>Extensive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Well-balanced language course divides</a:t>
            </a:r>
          </a:p>
          <a:p>
            <a:pPr>
              <a:buNone/>
            </a:pPr>
            <a:r>
              <a:rPr lang="en-GB" dirty="0" smtClean="0"/>
              <a:t>time equally between four strands:</a:t>
            </a:r>
          </a:p>
          <a:p>
            <a:r>
              <a:rPr lang="en-GB" dirty="0" smtClean="0"/>
              <a:t>meaning-focused input,</a:t>
            </a:r>
          </a:p>
          <a:p>
            <a:r>
              <a:rPr lang="en-GB" dirty="0" smtClean="0"/>
              <a:t>meaning-focused output,</a:t>
            </a:r>
          </a:p>
          <a:p>
            <a:r>
              <a:rPr lang="en-GB" dirty="0" smtClean="0"/>
              <a:t>language-focused learning,</a:t>
            </a:r>
          </a:p>
          <a:p>
            <a:r>
              <a:rPr lang="en-GB" dirty="0" smtClean="0"/>
              <a:t>fluency development.</a:t>
            </a:r>
          </a:p>
          <a:p>
            <a:pPr>
              <a:buNone/>
            </a:pPr>
            <a:r>
              <a:rPr lang="en-GB" dirty="0" smtClean="0"/>
              <a:t>(I.P.S. Nation, 2009:1)</a:t>
            </a:r>
          </a:p>
          <a:p>
            <a:pPr>
              <a:buNone/>
            </a:pPr>
            <a:r>
              <a:rPr lang="en-GB" dirty="0" smtClean="0"/>
              <a:t>Extensive reading fits into the meaning-</a:t>
            </a:r>
          </a:p>
          <a:p>
            <a:pPr>
              <a:buNone/>
            </a:pPr>
            <a:r>
              <a:rPr lang="en-GB" dirty="0" smtClean="0"/>
              <a:t>focused input and fluency development</a:t>
            </a:r>
          </a:p>
          <a:p>
            <a:pPr>
              <a:buNone/>
            </a:pPr>
            <a:r>
              <a:rPr lang="en-GB" dirty="0" smtClean="0"/>
              <a:t>strands of a course. (I.P.S. Nation, 2009:49)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Graded readers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Extensive reading may be based on</a:t>
            </a:r>
          </a:p>
          <a:p>
            <a:pPr>
              <a:buNone/>
            </a:pPr>
            <a:r>
              <a:rPr lang="en-GB" dirty="0" smtClean="0"/>
              <a:t>	graded readers.</a:t>
            </a:r>
          </a:p>
          <a:p>
            <a:r>
              <a:rPr lang="en-GB" dirty="0" smtClean="0"/>
              <a:t>Graded readers are extended texts, mostly fiction, written in language reduced in terms of structures and vocabulary.</a:t>
            </a:r>
          </a:p>
          <a:p>
            <a:pPr>
              <a:buNone/>
            </a:pPr>
            <a:r>
              <a:rPr lang="en-GB" dirty="0" smtClean="0"/>
              <a:t>(D.R. Hill, 1997:57)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Graded readers - examples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7" y="1556792"/>
            <a:ext cx="286159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2822704" cy="470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36912"/>
            <a:ext cx="3073926" cy="401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268760"/>
            <a:ext cx="309634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graded readers for learners of Polish language?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274384"/>
          </a:xfrm>
        </p:spPr>
        <p:txBody>
          <a:bodyPr/>
          <a:lstStyle/>
          <a:p>
            <a:r>
              <a:rPr lang="en-GB" dirty="0" smtClean="0"/>
              <a:t>to encourage students to read other texts (apart from textbooks),</a:t>
            </a:r>
          </a:p>
          <a:p>
            <a:r>
              <a:rPr lang="en-GB" dirty="0" smtClean="0"/>
              <a:t>to support development of interest in Polish language and culture,</a:t>
            </a:r>
          </a:p>
          <a:p>
            <a:r>
              <a:rPr lang="en-GB" dirty="0" smtClean="0"/>
              <a:t>to promote literature/to introduce students to literature studies.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txBody>
          <a:bodyPr/>
          <a:lstStyle/>
          <a:p>
            <a:r>
              <a:rPr lang="en-GB" dirty="0" smtClean="0"/>
              <a:t>Language of graded readers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685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 smtClean="0"/>
              <a:t>wordlists and structure lists,</a:t>
            </a:r>
          </a:p>
          <a:p>
            <a:pPr>
              <a:buNone/>
            </a:pPr>
            <a:r>
              <a:rPr lang="en-GB" dirty="0" smtClean="0"/>
              <a:t>word count: EPER database</a:t>
            </a:r>
          </a:p>
          <a:p>
            <a:r>
              <a:rPr lang="en-GB" dirty="0" smtClean="0"/>
              <a:t>Near Beginner, 300-500 words, artwork/page,</a:t>
            </a:r>
          </a:p>
          <a:p>
            <a:r>
              <a:rPr lang="en-GB" dirty="0" smtClean="0"/>
              <a:t>Elementary, 800-1,000 words, </a:t>
            </a:r>
          </a:p>
          <a:p>
            <a:pPr>
              <a:buNone/>
            </a:pPr>
            <a:r>
              <a:rPr lang="en-GB" dirty="0" smtClean="0"/>
              <a:t>	4-5000 words,</a:t>
            </a:r>
          </a:p>
          <a:p>
            <a:r>
              <a:rPr lang="en-GB" dirty="0" smtClean="0"/>
              <a:t>Intermediate, 1,200-1,600 words, </a:t>
            </a:r>
          </a:p>
          <a:p>
            <a:pPr>
              <a:buNone/>
            </a:pPr>
            <a:r>
              <a:rPr lang="en-GB" dirty="0" smtClean="0"/>
              <a:t>	6-12,000 words,</a:t>
            </a:r>
          </a:p>
          <a:p>
            <a:r>
              <a:rPr lang="en-GB" dirty="0" smtClean="0"/>
              <a:t>Upper, 1,800-2,200 words, 14-22,000 words,</a:t>
            </a:r>
          </a:p>
          <a:p>
            <a:r>
              <a:rPr lang="en-GB" dirty="0" smtClean="0"/>
              <a:t>Advanced, 2,500-3,500 words, </a:t>
            </a:r>
          </a:p>
          <a:p>
            <a:pPr>
              <a:buNone/>
            </a:pPr>
            <a:r>
              <a:rPr lang="en-GB" dirty="0" smtClean="0"/>
              <a:t>	25-35,000 words.</a:t>
            </a:r>
          </a:p>
          <a:p>
            <a:pPr>
              <a:buNone/>
            </a:pPr>
            <a:r>
              <a:rPr lang="en-GB" dirty="0" smtClean="0"/>
              <a:t>(D.H. Hill, 2007:67)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Language of graded readers</a:t>
            </a:r>
            <a:br>
              <a:rPr lang="en-GB" dirty="0" smtClean="0"/>
            </a:br>
            <a:r>
              <a:rPr lang="en-GB" dirty="0" smtClean="0"/>
              <a:t>Illustrations and glossing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272808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335</TotalTime>
  <Words>424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Creating resources for the development of reading skills in Polish at ab initio level</vt:lpstr>
      <vt:lpstr>Texts in SL teaching</vt:lpstr>
      <vt:lpstr>Simplified texts in SL teaching</vt:lpstr>
      <vt:lpstr>Extensive reading</vt:lpstr>
      <vt:lpstr>Graded readers</vt:lpstr>
      <vt:lpstr>Graded readers - examples</vt:lpstr>
      <vt:lpstr>Why graded readers for learners of Polish language?</vt:lpstr>
      <vt:lpstr>Language of graded readers</vt:lpstr>
      <vt:lpstr>Language of graded readers Illustrations and glossing</vt:lpstr>
      <vt:lpstr>Language of graded readers Illustrations and glossing</vt:lpstr>
      <vt:lpstr>Literature and graded readers</vt:lpstr>
      <vt:lpstr>Polish graded reader?</vt:lpstr>
      <vt:lpstr>Polish graded reader?</vt:lpstr>
      <vt:lpstr>So, what now?</vt:lpstr>
      <vt:lpstr>Thank you for your attention! Dziękuję za uwagę!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</dc:title>
  <dc:creator>University of Glasgow</dc:creator>
  <cp:lastModifiedBy>Nash S.</cp:lastModifiedBy>
  <cp:revision>41</cp:revision>
  <dcterms:created xsi:type="dcterms:W3CDTF">2012-03-21T14:24:14Z</dcterms:created>
  <dcterms:modified xsi:type="dcterms:W3CDTF">2012-03-23T11:27:47Z</dcterms:modified>
</cp:coreProperties>
</file>